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66" r:id="rId3"/>
    <p:sldId id="257" r:id="rId4"/>
    <p:sldId id="260" r:id="rId5"/>
    <p:sldId id="261" r:id="rId6"/>
    <p:sldId id="262" r:id="rId7"/>
    <p:sldId id="263" r:id="rId8"/>
    <p:sldId id="270" r:id="rId9"/>
    <p:sldId id="273" r:id="rId10"/>
    <p:sldId id="264" r:id="rId11"/>
    <p:sldId id="265" r:id="rId12"/>
    <p:sldId id="283" r:id="rId13"/>
    <p:sldId id="269" r:id="rId14"/>
    <p:sldId id="272" r:id="rId15"/>
    <p:sldId id="274" r:id="rId16"/>
    <p:sldId id="268" r:id="rId17"/>
    <p:sldId id="277" r:id="rId18"/>
    <p:sldId id="276" r:id="rId19"/>
    <p:sldId id="259" r:id="rId20"/>
    <p:sldId id="282" r:id="rId21"/>
    <p:sldId id="284" r:id="rId22"/>
    <p:sldId id="285" r:id="rId23"/>
    <p:sldId id="286" r:id="rId24"/>
    <p:sldId id="288" r:id="rId25"/>
    <p:sldId id="287" r:id="rId26"/>
    <p:sldId id="258" r:id="rId27"/>
    <p:sldId id="278" r:id="rId28"/>
    <p:sldId id="279" r:id="rId29"/>
    <p:sldId id="289" r:id="rId30"/>
    <p:sldId id="281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lobodan Račanović" initials="SR" lastIdx="8" clrIdx="0">
    <p:extLst>
      <p:ext uri="{19B8F6BF-5375-455C-9EA6-DF929625EA0E}">
        <p15:presenceInfo xmlns:p15="http://schemas.microsoft.com/office/powerpoint/2012/main" userId="S::slobodan.racanovic@tttech-auto.com::fb0d24a9-ee08-4eef-af95-8f00250174b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1871" autoAdjust="0"/>
  </p:normalViewPr>
  <p:slideViewPr>
    <p:cSldViewPr snapToGrid="0" showGuides="1">
      <p:cViewPr varScale="1">
        <p:scale>
          <a:sx n="102" d="100"/>
          <a:sy n="102" d="100"/>
        </p:scale>
        <p:origin x="114" y="37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C1C582-C577-47EB-9BD3-9F57ADBBA498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AD87F0-3465-49D1-A746-E52287C786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4681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/>
            <a:r>
              <a:rPr lang="en-GB" b="0" i="0" dirty="0" err="1">
                <a:solidFill>
                  <a:srgbClr val="282829"/>
                </a:solidFill>
                <a:effectLst/>
                <a:latin typeface="-apple-system"/>
              </a:rPr>
              <a:t>CANoe</a:t>
            </a:r>
            <a:r>
              <a:rPr lang="en-GB" b="0" i="0" dirty="0">
                <a:solidFill>
                  <a:srgbClr val="282829"/>
                </a:solidFill>
                <a:effectLst/>
                <a:latin typeface="-apple-system"/>
              </a:rPr>
              <a:t> has the access to the whole simulated bus. CANalyzer only has one node for accessing message frames that are flowing in and flowing out for that node.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0" i="0" dirty="0" err="1">
                <a:solidFill>
                  <a:srgbClr val="282829"/>
                </a:solidFill>
                <a:effectLst/>
                <a:latin typeface="-apple-system"/>
              </a:rPr>
              <a:t>CANoe</a:t>
            </a:r>
            <a:r>
              <a:rPr lang="en-GB" b="0" i="0" dirty="0">
                <a:solidFill>
                  <a:srgbClr val="282829"/>
                </a:solidFill>
                <a:effectLst/>
                <a:latin typeface="-apple-system"/>
              </a:rPr>
              <a:t> Supports Multi-Node simulations: if you want to simulate an entire distributed system that is multiple nodes connected and interacting in a CAN environment you can do so using </a:t>
            </a:r>
            <a:r>
              <a:rPr lang="en-GB" b="0" i="0" dirty="0" err="1">
                <a:solidFill>
                  <a:srgbClr val="282829"/>
                </a:solidFill>
                <a:effectLst/>
                <a:latin typeface="-apple-system"/>
              </a:rPr>
              <a:t>CANoe</a:t>
            </a:r>
            <a:r>
              <a:rPr lang="en-GB" b="0" i="0" dirty="0">
                <a:solidFill>
                  <a:srgbClr val="282829"/>
                </a:solidFill>
                <a:effectLst/>
                <a:latin typeface="-apple-system"/>
              </a:rPr>
              <a:t> only. Whereas </a:t>
            </a:r>
            <a:r>
              <a:rPr lang="en-GB" b="0" i="0" dirty="0" err="1">
                <a:solidFill>
                  <a:srgbClr val="282829"/>
                </a:solidFill>
                <a:effectLst/>
                <a:latin typeface="-apple-system"/>
              </a:rPr>
              <a:t>CANalyser</a:t>
            </a:r>
            <a:r>
              <a:rPr lang="en-GB" b="0" i="0" dirty="0">
                <a:solidFill>
                  <a:srgbClr val="282829"/>
                </a:solidFill>
                <a:effectLst/>
                <a:latin typeface="-apple-system"/>
              </a:rPr>
              <a:t> supports simulating a single node, so for a distributed system you can only simulate a single node, and the rest of the nodes must be connected physically.</a:t>
            </a:r>
          </a:p>
          <a:p>
            <a:pPr algn="l" rtl="0"/>
            <a:endParaRPr lang="en-GB" b="0" i="0" dirty="0">
              <a:solidFill>
                <a:srgbClr val="282829"/>
              </a:solidFill>
              <a:effectLst/>
              <a:latin typeface="-apple-system"/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AD87F0-3465-49D1-A746-E52287C786E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099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8B544-E957-4C00-0C65-CCE73DABA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464B4B-B347-9440-0DF4-06E578735A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BC762C-D0EC-056C-7D7B-36B9D7C97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4078A-0092-55D9-718F-7C300E661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0E37D-3354-6691-D1D2-61EBE171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8895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533FA-CC56-3F5E-B361-0CDD85873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FC7BA6-1280-6814-2FCD-966666CE48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3D592-0287-E9BA-A32E-ADE4343F3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5BE9C-BE5E-CD89-E672-99F9731B7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B7BB78-325C-1FFF-19CF-8535A1C78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0791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A1AC35-60AD-445D-DD6C-E8A6870FEB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3DAA52-E6B1-4216-5AF1-4016269D3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C77EB-737E-42DB-B12D-334F87430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21216-BEE6-9E05-19CF-F9748408C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0B682-6D12-732A-53C1-4249BEEA5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3661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39D5F-9DF2-8586-9929-0708868BD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73A9B-EE2C-979C-C495-8B9042423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573DED-5BDF-B5AC-FE73-0B8256F34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9FA88-D8D1-D028-907A-8BFC190EA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E4168-B01E-2017-A1E2-FAEBEB1DC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1174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65F7E-992F-4014-EBB3-4FCD82299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B4D25-004A-F38F-C277-1EDD95CA9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5A5E6-0F5E-3C03-1FCA-89E807D56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52DF9-E245-0211-4D22-C95E6EF3B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1F200-7819-EB88-9BB1-452675067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3069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E1EEB-8874-3A42-4899-9DDF32928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C3082-3DC9-CFCD-0E50-134FDA2DFE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453068-7B7F-C2F3-4C53-92CC46CE8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C0368-E2B0-0CE9-4A28-6669627E9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65AE8-C2D6-49CE-49C7-C3F1A85BA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8BDF55-6A25-B7DB-1043-DD8B4F297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1549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105F3-E100-674E-DEA4-EC463B5C0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1C2C1C-47C7-0E39-36D4-CB431BE0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6E69F-34F0-E829-80B4-CE4C27312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A36973-5461-45AF-FF9F-F2F800E4AF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4AF359-378B-115F-10D0-64120DE207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23F37A-2E1F-87BF-2213-2D47CA4F2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35D11B-E889-8872-5D60-D5B8796CF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377390-B86B-D7EC-4D04-23F0DE49B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8276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4FB38-3A47-B60D-8078-CBABDC62C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F37D91-490F-5C10-650F-F575CB9C8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1286B2-C383-AAA2-89E1-8CDD6CEA6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C9F2E2-14D4-E602-BF37-5FDB6AC4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5302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170F00-D064-EE89-DDCE-D9CD0E356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D81419-8C1A-0AB5-C44F-9A16AD2B3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38F73E-1265-A884-3BF4-00BA515FE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3429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585BB-6FAA-D674-105F-464D1DC02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4A13A-E4A3-07E7-63B4-6F06C42A8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30EC02-2FA5-F997-0C5D-A7F40F9D27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6C4D1-1E17-DED7-BC34-DB0053BFE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3D4FAC-AD9C-BA28-A496-4F1044C5A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DDBC36-F8D7-95E0-4436-0250B1B7F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1824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DB552-94D4-85E6-6C73-59759C364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D52F5D-081F-235B-02DD-FCCED5DC05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1A0E40-C89C-5C64-B191-73D53EA3A8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95195-A4BE-1CC0-8EA8-67ABE9A6F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AE510B-2F70-BB64-F028-CE1539E43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7E6514-FAD0-754D-0FC3-CE1A487B3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2517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7143B1-57FE-54BE-FF50-47021C060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9A228-B051-B07F-2388-861A2F2372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F10F7-8FCC-D1B9-6841-8C65B251EC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43EC1-BA83-462A-ACBA-A8A915659487}" type="datetimeFigureOut">
              <a:rPr lang="en-GB" smtClean="0"/>
              <a:t>15/01/2023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73189-D6EB-0793-44FB-08D0C0339B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6E6221-8B55-4787-0BCD-65827BD98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2CF67-E87E-4A47-86A0-2183AA7C210A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406271-14EE-94F5-3F5B-7510F40A843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6751320"/>
            <a:ext cx="771525" cy="1066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GB" sz="7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"TTTech - Internal"</a:t>
            </a:r>
          </a:p>
        </p:txBody>
      </p:sp>
    </p:spTree>
    <p:extLst>
      <p:ext uri="{BB962C8B-B14F-4D97-AF65-F5344CB8AC3E}">
        <p14:creationId xmlns:p14="http://schemas.microsoft.com/office/powerpoint/2010/main" val="3098932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anvas.instructure.com/courses/5964902/pages/m01-exercise-video-digest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FD1C5-F8D8-EE72-1970-FE2B0E8463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Vehicle networks infrastructure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632C8-5FE4-2DB4-9EDD-2038794233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L01 exercise - Tools and </a:t>
            </a:r>
            <a:r>
              <a:rPr lang="en-US" sz="1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Utils basic</a:t>
            </a:r>
          </a:p>
        </p:txBody>
      </p:sp>
    </p:spTree>
    <p:extLst>
      <p:ext uri="{BB962C8B-B14F-4D97-AF65-F5344CB8AC3E}">
        <p14:creationId xmlns:p14="http://schemas.microsoft.com/office/powerpoint/2010/main" val="1236939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E2029-686E-A48C-C0D0-767AD5AAF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9BD126-A2F1-D982-D7BB-7739517890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Measurement window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D2A6A2B-3F6B-A606-8EB3-57CE41210A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r="59518"/>
          <a:stretch/>
        </p:blipFill>
        <p:spPr>
          <a:xfrm>
            <a:off x="1234071" y="2432521"/>
            <a:ext cx="2834590" cy="3960875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EE2E57-BB55-F1FA-C668-9584C43D08F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Indicates which analysis windows are available in the configuration:</a:t>
            </a:r>
          </a:p>
          <a:p>
            <a:r>
              <a:rPr lang="en-GB" dirty="0"/>
              <a:t>Data, Trace, Graphics windows</a:t>
            </a:r>
          </a:p>
          <a:p>
            <a:r>
              <a:rPr lang="en-GB" dirty="0"/>
              <a:t>Logging block</a:t>
            </a:r>
          </a:p>
          <a:p>
            <a:r>
              <a:rPr lang="en-GB" dirty="0"/>
              <a:t>State tracker</a:t>
            </a:r>
          </a:p>
          <a:p>
            <a:r>
              <a:rPr lang="en-GB" dirty="0"/>
              <a:t>Lets users reduce data via blue hotspot or link CAPL programs to analysis</a:t>
            </a:r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F642EEB4-D1E2-4EFE-89BB-ED7474AB81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38113"/>
            <a:ext cx="12192000" cy="658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2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65"/>
    </mc:Choice>
    <mc:Fallback>
      <p:transition spd="slow" advTm="17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3DCA6-DE5E-4C70-7BA0-9AF73354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62606-E7C0-C700-F58C-5CF6CEB30D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Measurement window - Live demonstration!</a:t>
            </a:r>
          </a:p>
        </p:txBody>
      </p:sp>
    </p:spTree>
    <p:extLst>
      <p:ext uri="{BB962C8B-B14F-4D97-AF65-F5344CB8AC3E}">
        <p14:creationId xmlns:p14="http://schemas.microsoft.com/office/powerpoint/2010/main" val="515864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006"/>
    </mc:Choice>
    <mc:Fallback>
      <p:transition spd="slow" advTm="55006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E2029-686E-A48C-C0D0-767AD5AAF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9BD126-A2F1-D982-D7BB-7739517890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Simulation window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CEE2E57-BB55-F1FA-C668-9584C43D08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08279" y="2375765"/>
            <a:ext cx="5183188" cy="3684588"/>
          </a:xfrm>
        </p:spPr>
        <p:txBody>
          <a:bodyPr>
            <a:normAutofit/>
          </a:bodyPr>
          <a:lstStyle/>
          <a:p>
            <a:r>
              <a:rPr lang="en-GB" dirty="0"/>
              <a:t>Network or test node</a:t>
            </a:r>
          </a:p>
          <a:p>
            <a:r>
              <a:rPr lang="en-GB" dirty="0"/>
              <a:t>At least one network node must exist for each desired ECU</a:t>
            </a:r>
          </a:p>
          <a:p>
            <a:r>
              <a:rPr lang="en-GB" dirty="0"/>
              <a:t>The nodes can be used as a gateway</a:t>
            </a:r>
          </a:p>
          <a:p>
            <a:r>
              <a:rPr lang="en-GB" dirty="0"/>
              <a:t>The nodes of an ECU can be configured using the database</a:t>
            </a:r>
          </a:p>
          <a:p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58F4DD1-A2BF-F202-2695-CBCAAE52E6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455" y="2724727"/>
            <a:ext cx="6365867" cy="3503902"/>
          </a:xfrm>
          <a:prstGeom prst="rect">
            <a:avLst/>
          </a:prstGeom>
        </p:spPr>
      </p:pic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42622CCB-5B43-47A9-B7A3-912F8BCA83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38113"/>
            <a:ext cx="12192000" cy="658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811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781"/>
    </mc:Choice>
    <mc:Fallback>
      <p:transition spd="slow" advTm="37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3DCA6-DE5E-4C70-7BA0-9AF73354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62606-E7C0-C700-F58C-5CF6CEB30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632033" cy="823912"/>
          </a:xfrm>
        </p:spPr>
        <p:txBody>
          <a:bodyPr/>
          <a:lstStyle/>
          <a:p>
            <a:r>
              <a:rPr lang="en-GB" dirty="0"/>
              <a:t>Simulation window - Live demonstration!</a:t>
            </a:r>
          </a:p>
        </p:txBody>
      </p:sp>
    </p:spTree>
    <p:extLst>
      <p:ext uri="{BB962C8B-B14F-4D97-AF65-F5344CB8AC3E}">
        <p14:creationId xmlns:p14="http://schemas.microsoft.com/office/powerpoint/2010/main" val="1323376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407"/>
    </mc:Choice>
    <mc:Fallback>
      <p:transition spd="slow" advTm="58407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246BA-5F7F-4017-7314-495E0CCF0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CANoe</a:t>
            </a:r>
            <a:r>
              <a:rPr lang="en-GB" dirty="0"/>
              <a:t> Basic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F396E-9E19-B2A3-F782-C5C202F100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Write window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635996C-F58E-D23F-B90D-FDB8E41DBA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39788" y="2892922"/>
            <a:ext cx="5157787" cy="2908894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9B2A28-3134-CEE4-157F-82968212F61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Status and error messages of </a:t>
            </a:r>
            <a:r>
              <a:rPr lang="en-GB" dirty="0" err="1"/>
              <a:t>CANoe</a:t>
            </a:r>
            <a:endParaRPr lang="en-GB" dirty="0"/>
          </a:p>
          <a:p>
            <a:r>
              <a:rPr lang="en-GB" dirty="0"/>
              <a:t>Information on the status of the hardware</a:t>
            </a:r>
          </a:p>
          <a:p>
            <a:r>
              <a:rPr lang="en-GB" dirty="0"/>
              <a:t>Messages from CAPL programs or test modules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5506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3DCA6-DE5E-4C70-7BA0-9AF73354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D87CD6-B469-FB81-7A93-F90403E878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Operational modes:</a:t>
            </a:r>
          </a:p>
          <a:p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62606-E7C0-C700-F58C-5CF6CEB30D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Real bus</a:t>
            </a:r>
          </a:p>
          <a:p>
            <a:r>
              <a:rPr lang="en-GB" dirty="0"/>
              <a:t>Simulated bus</a:t>
            </a:r>
          </a:p>
          <a:p>
            <a:r>
              <a:rPr lang="en-GB" dirty="0"/>
              <a:t>Offline/Online mode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521A85D-E13B-FD11-C5C3-002DC2294B0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096000" y="3324225"/>
            <a:ext cx="8977249" cy="2295387"/>
          </a:xfrm>
        </p:spPr>
      </p:pic>
    </p:spTree>
    <p:extLst>
      <p:ext uri="{BB962C8B-B14F-4D97-AF65-F5344CB8AC3E}">
        <p14:creationId xmlns:p14="http://schemas.microsoft.com/office/powerpoint/2010/main" val="2242079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695C9-708B-32FD-F5BB-53BC8DA37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2BCF8-F717-4EB1-4E6B-9F2F13BD5C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Operational mode real bus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366C2-5A66-1B7B-DBDB-CD8C9D4653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Bus interfaces connect </a:t>
            </a:r>
            <a:r>
              <a:rPr lang="en-GB" dirty="0" err="1"/>
              <a:t>CANoe</a:t>
            </a:r>
            <a:r>
              <a:rPr lang="en-GB" dirty="0"/>
              <a:t> application channels to real bus</a:t>
            </a:r>
          </a:p>
          <a:p>
            <a:r>
              <a:rPr lang="en-GB" dirty="0"/>
              <a:t>Consider driver settings necessarily</a:t>
            </a:r>
          </a:p>
          <a:p>
            <a:r>
              <a:rPr lang="en-GB" dirty="0"/>
              <a:t>Bus communication can be </a:t>
            </a:r>
            <a:r>
              <a:rPr lang="en-GB" dirty="0" err="1"/>
              <a:t>analyzed</a:t>
            </a:r>
            <a:r>
              <a:rPr lang="en-GB" dirty="0"/>
              <a:t> in the measurement setup</a:t>
            </a:r>
          </a:p>
          <a:p>
            <a:r>
              <a:rPr lang="en-GB" dirty="0"/>
              <a:t>Simulation nodes in the simulation setup act like real ECUs</a:t>
            </a:r>
          </a:p>
          <a:p>
            <a:endParaRPr lang="en-GB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D82F180-696A-C725-C62D-12FD1A36849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477000" y="3310249"/>
            <a:ext cx="5183188" cy="1866588"/>
          </a:xfrm>
        </p:spPr>
      </p:pic>
    </p:spTree>
    <p:extLst>
      <p:ext uri="{BB962C8B-B14F-4D97-AF65-F5344CB8AC3E}">
        <p14:creationId xmlns:p14="http://schemas.microsoft.com/office/powerpoint/2010/main" val="41727241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695C9-708B-32FD-F5BB-53BC8DA37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2BCF8-F717-4EB1-4E6B-9F2F13BD5C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Operational mode simulated bus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366C2-5A66-1B7B-DBDB-CD8C9D4653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Bus interfaces are not used</a:t>
            </a:r>
          </a:p>
          <a:p>
            <a:r>
              <a:rPr lang="en-GB" dirty="0"/>
              <a:t>Driver settings are not important</a:t>
            </a:r>
          </a:p>
          <a:p>
            <a:r>
              <a:rPr lang="en-GB" dirty="0"/>
              <a:t>Simulated ECUs exchange messages still</a:t>
            </a:r>
          </a:p>
          <a:p>
            <a:endParaRPr lang="en-GB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BE3FC6E8-51FB-BC1E-C683-33A5D9CAFCF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522363" y="3239747"/>
            <a:ext cx="4829849" cy="1771897"/>
          </a:xfrm>
        </p:spPr>
      </p:pic>
    </p:spTree>
    <p:extLst>
      <p:ext uri="{BB962C8B-B14F-4D97-AF65-F5344CB8AC3E}">
        <p14:creationId xmlns:p14="http://schemas.microsoft.com/office/powerpoint/2010/main" val="1526080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695C9-708B-32FD-F5BB-53BC8DA37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2BCF8-F717-4EB1-4E6B-9F2F13BD5C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Offline mode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366C2-5A66-1B7B-DBDB-CD8C9D46531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dirty="0"/>
              <a:t>Measurement setup processes data from a log file</a:t>
            </a:r>
          </a:p>
          <a:p>
            <a:r>
              <a:rPr lang="en-GB" dirty="0"/>
              <a:t>Driver settings are not important</a:t>
            </a:r>
          </a:p>
          <a:p>
            <a:r>
              <a:rPr lang="en-GB" dirty="0"/>
              <a:t>Simulated ECUs and bus interfaces are inactive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280400A-F8E4-FCA9-63AD-F627A253781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547715" y="3210302"/>
            <a:ext cx="5183188" cy="1960098"/>
          </a:xfrm>
        </p:spPr>
      </p:pic>
    </p:spTree>
    <p:extLst>
      <p:ext uri="{BB962C8B-B14F-4D97-AF65-F5344CB8AC3E}">
        <p14:creationId xmlns:p14="http://schemas.microsoft.com/office/powerpoint/2010/main" val="4582782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81660-D4A6-2507-CC2B-65A5013B6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algn="just">
              <a:lnSpc>
                <a:spcPct val="107000"/>
              </a:lnSpc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CAPL Basics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8DB578-D887-764F-2D24-0A907FBB09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Vehicle networks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3346559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1A72DAF-59B7-3480-AC7D-53BF5C0E4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Vehicle networks infrastructure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0176B05-E120-BC12-2460-FCD03A156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Agenda:</a:t>
            </a:r>
          </a:p>
          <a:p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CAPL Basics</a:t>
            </a:r>
            <a:endParaRPr lang="en-GB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Restbus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simulation Basics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81960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660640-E216-3AE5-B531-74E0AE093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CAPL Basics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9397B58-4993-6B13-204F-7D9468F3F3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70964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Functional blocks based on CAPL (Communication Access Programming Language) can be created to program :</a:t>
            </a:r>
          </a:p>
          <a:p>
            <a:r>
              <a:rPr lang="en-GB" dirty="0"/>
              <a:t>Network node modules </a:t>
            </a:r>
          </a:p>
          <a:p>
            <a:r>
              <a:rPr lang="en-GB" dirty="0"/>
              <a:t>Special evaluation programs for individual applications</a:t>
            </a:r>
          </a:p>
        </p:txBody>
      </p:sp>
    </p:spTree>
    <p:extLst>
      <p:ext uri="{BB962C8B-B14F-4D97-AF65-F5344CB8AC3E}">
        <p14:creationId xmlns:p14="http://schemas.microsoft.com/office/powerpoint/2010/main" val="6312816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660640-E216-3AE5-B531-74E0AE093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CAPL Basics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9397B58-4993-6B13-204F-7D9468F3F3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70964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Some CAPL characteristics: </a:t>
            </a:r>
          </a:p>
          <a:p>
            <a:r>
              <a:rPr lang="en-GB" dirty="0"/>
              <a:t>C-like programming language u Event-based, not interrupt-driven </a:t>
            </a:r>
          </a:p>
          <a:p>
            <a:r>
              <a:rPr lang="en-GB" dirty="0"/>
              <a:t>CAPL programs are created using an integrated development environment called the CAPL Browser </a:t>
            </a:r>
          </a:p>
          <a:p>
            <a:r>
              <a:rPr lang="en-GB" dirty="0"/>
              <a:t>Direct access to signals, system variables, and diagnostic parameters </a:t>
            </a:r>
          </a:p>
          <a:p>
            <a:r>
              <a:rPr lang="en-GB" dirty="0"/>
              <a:t>Able to link user-created DLLs</a:t>
            </a:r>
          </a:p>
        </p:txBody>
      </p:sp>
    </p:spTree>
    <p:extLst>
      <p:ext uri="{BB962C8B-B14F-4D97-AF65-F5344CB8AC3E}">
        <p14:creationId xmlns:p14="http://schemas.microsoft.com/office/powerpoint/2010/main" val="18219292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660640-E216-3AE5-B531-74E0AE093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CAPL Basics</a:t>
            </a:r>
            <a:endParaRPr lang="en-GB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B33F26-1B48-1274-DE62-3CB55F122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278732"/>
            <a:ext cx="5157787" cy="823912"/>
          </a:xfrm>
        </p:spPr>
        <p:txBody>
          <a:bodyPr/>
          <a:lstStyle/>
          <a:p>
            <a:r>
              <a:rPr lang="en-GB" dirty="0"/>
              <a:t>Creating and extending simulations 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434F992-6D63-C0D0-1B4D-6D577FDA71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2090874" y="2505075"/>
            <a:ext cx="2655614" cy="3684588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30590-9B48-C227-1A0D-2F69819A10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7603" y="1598035"/>
            <a:ext cx="5183188" cy="823912"/>
          </a:xfrm>
        </p:spPr>
        <p:txBody>
          <a:bodyPr/>
          <a:lstStyle/>
          <a:p>
            <a:r>
              <a:rPr lang="en-GB" dirty="0"/>
              <a:t>Implementing functions for analysis in the measurement setup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890F90B-F82E-E451-1934-7A6E9732FFD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743103" y="2505075"/>
            <a:ext cx="4041382" cy="3684588"/>
          </a:xfrm>
        </p:spPr>
      </p:pic>
    </p:spTree>
    <p:extLst>
      <p:ext uri="{BB962C8B-B14F-4D97-AF65-F5344CB8AC3E}">
        <p14:creationId xmlns:p14="http://schemas.microsoft.com/office/powerpoint/2010/main" val="3895213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F4A7BF09-28B9-1C42-EA39-66D5894B66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619500" y="1379990"/>
            <a:ext cx="8267700" cy="5309265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C660640-E216-3AE5-B531-74E0AE093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CAPL Basics</a:t>
            </a:r>
            <a:endParaRPr lang="en-GB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B33F26-1B48-1274-DE62-3CB55F122B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73970"/>
            <a:ext cx="5157787" cy="823912"/>
          </a:xfrm>
        </p:spPr>
        <p:txBody>
          <a:bodyPr>
            <a:normAutofit/>
          </a:bodyPr>
          <a:lstStyle/>
          <a:p>
            <a:r>
              <a:rPr lang="en-GB" dirty="0"/>
              <a:t>CAPL Browser </a:t>
            </a:r>
          </a:p>
        </p:txBody>
      </p:sp>
    </p:spTree>
    <p:extLst>
      <p:ext uri="{BB962C8B-B14F-4D97-AF65-F5344CB8AC3E}">
        <p14:creationId xmlns:p14="http://schemas.microsoft.com/office/powerpoint/2010/main" val="21715468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2D75-FC72-1321-F809-687A51AA5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CAPL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1F7D6-EC56-D1EE-DD30-6F60B66514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Compiling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DD6381D-31CF-0790-FB16-422A09A7556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3369" y="2791401"/>
            <a:ext cx="8762619" cy="3480089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B314E6-2CD6-3579-E0EB-82195B5C46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24072" y="2505075"/>
            <a:ext cx="4631315" cy="3684588"/>
          </a:xfrm>
        </p:spPr>
        <p:txBody>
          <a:bodyPr/>
          <a:lstStyle/>
          <a:p>
            <a:r>
              <a:rPr lang="en-GB" dirty="0"/>
              <a:t>In order to generate an executable program file from a CAPL program, the program must be compiled with the CAPL compiler</a:t>
            </a:r>
          </a:p>
        </p:txBody>
      </p:sp>
    </p:spTree>
    <p:extLst>
      <p:ext uri="{BB962C8B-B14F-4D97-AF65-F5344CB8AC3E}">
        <p14:creationId xmlns:p14="http://schemas.microsoft.com/office/powerpoint/2010/main" val="41747366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C4352-2837-2EE7-92FB-652016CE2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CAPL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EAAAF4-3022-AFE7-799E-3D4271FB9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866776"/>
            <a:ext cx="5157787" cy="823912"/>
          </a:xfrm>
        </p:spPr>
        <p:txBody>
          <a:bodyPr/>
          <a:lstStyle/>
          <a:p>
            <a:r>
              <a:rPr lang="en-GB" dirty="0"/>
              <a:t>Data types for CAN 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D666C57F-9E7D-2E66-2B42-ECC2ABD3861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74716953"/>
              </p:ext>
            </p:extLst>
          </p:nvPr>
        </p:nvGraphicFramePr>
        <p:xfrm>
          <a:off x="836612" y="1690688"/>
          <a:ext cx="10294656" cy="49830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8024">
                  <a:extLst>
                    <a:ext uri="{9D8B030D-6E8A-4147-A177-3AD203B41FA5}">
                      <a16:colId xmlns:a16="http://schemas.microsoft.com/office/drawing/2014/main" val="247849313"/>
                    </a:ext>
                  </a:extLst>
                </a:gridCol>
                <a:gridCol w="1899839">
                  <a:extLst>
                    <a:ext uri="{9D8B030D-6E8A-4147-A177-3AD203B41FA5}">
                      <a16:colId xmlns:a16="http://schemas.microsoft.com/office/drawing/2014/main" val="1023636514"/>
                    </a:ext>
                  </a:extLst>
                </a:gridCol>
                <a:gridCol w="2058931">
                  <a:extLst>
                    <a:ext uri="{9D8B030D-6E8A-4147-A177-3AD203B41FA5}">
                      <a16:colId xmlns:a16="http://schemas.microsoft.com/office/drawing/2014/main" val="3277116662"/>
                    </a:ext>
                  </a:extLst>
                </a:gridCol>
                <a:gridCol w="2058931">
                  <a:extLst>
                    <a:ext uri="{9D8B030D-6E8A-4147-A177-3AD203B41FA5}">
                      <a16:colId xmlns:a16="http://schemas.microsoft.com/office/drawing/2014/main" val="4139962982"/>
                    </a:ext>
                  </a:extLst>
                </a:gridCol>
                <a:gridCol w="2058931">
                  <a:extLst>
                    <a:ext uri="{9D8B030D-6E8A-4147-A177-3AD203B41FA5}">
                      <a16:colId xmlns:a16="http://schemas.microsoft.com/office/drawing/2014/main" val="94966805"/>
                    </a:ext>
                  </a:extLst>
                </a:gridCol>
              </a:tblGrid>
              <a:tr h="563729">
                <a:tc>
                  <a:txBody>
                    <a:bodyPr/>
                    <a:lstStyle/>
                    <a:p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472330"/>
                  </a:ext>
                </a:extLst>
              </a:tr>
              <a:tr h="1868954">
                <a:tc>
                  <a:txBody>
                    <a:bodyPr/>
                    <a:lstStyle/>
                    <a:p>
                      <a:r>
                        <a:rPr lang="en-GB" dirty="0"/>
                        <a:t>Integers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Signed</a:t>
                      </a:r>
                    </a:p>
                    <a:p>
                      <a:r>
                        <a:rPr lang="en-GB" dirty="0"/>
                        <a:t>Unsigned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int </a:t>
                      </a:r>
                    </a:p>
                    <a:p>
                      <a:r>
                        <a:rPr lang="en-GB" dirty="0"/>
                        <a:t>long </a:t>
                      </a:r>
                    </a:p>
                    <a:p>
                      <a:r>
                        <a:rPr lang="en-GB" dirty="0"/>
                        <a:t>int64 </a:t>
                      </a:r>
                    </a:p>
                    <a:p>
                      <a:r>
                        <a:rPr lang="en-GB" dirty="0"/>
                        <a:t>byte </a:t>
                      </a:r>
                    </a:p>
                    <a:p>
                      <a:r>
                        <a:rPr lang="en-GB" dirty="0"/>
                        <a:t>word </a:t>
                      </a:r>
                    </a:p>
                    <a:p>
                      <a:r>
                        <a:rPr lang="en-GB" dirty="0" err="1"/>
                        <a:t>dword</a:t>
                      </a:r>
                      <a:r>
                        <a:rPr lang="en-GB" dirty="0"/>
                        <a:t> </a:t>
                      </a:r>
                    </a:p>
                    <a:p>
                      <a:r>
                        <a:rPr lang="en-GB" dirty="0"/>
                        <a:t>qword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16</a:t>
                      </a:r>
                    </a:p>
                    <a:p>
                      <a:r>
                        <a:rPr lang="en-GB" dirty="0"/>
                        <a:t>32</a:t>
                      </a:r>
                    </a:p>
                    <a:p>
                      <a:r>
                        <a:rPr lang="en-GB" dirty="0"/>
                        <a:t>64 </a:t>
                      </a:r>
                    </a:p>
                    <a:p>
                      <a:r>
                        <a:rPr lang="en-GB" dirty="0"/>
                        <a:t>8 </a:t>
                      </a:r>
                    </a:p>
                    <a:p>
                      <a:r>
                        <a:rPr lang="en-GB" dirty="0"/>
                        <a:t>16 </a:t>
                      </a:r>
                    </a:p>
                    <a:p>
                      <a:r>
                        <a:rPr lang="en-GB" dirty="0"/>
                        <a:t>32 </a:t>
                      </a:r>
                    </a:p>
                    <a:p>
                      <a:r>
                        <a:rPr lang="en-GB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4153969"/>
                  </a:ext>
                </a:extLst>
              </a:tr>
              <a:tr h="594667">
                <a:tc>
                  <a:txBody>
                    <a:bodyPr/>
                    <a:lstStyle/>
                    <a:p>
                      <a:r>
                        <a:rPr lang="en-GB" dirty="0"/>
                        <a:t>Floating point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float </a:t>
                      </a:r>
                    </a:p>
                    <a:p>
                      <a:r>
                        <a:rPr lang="en-GB" dirty="0"/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64</a:t>
                      </a:r>
                    </a:p>
                    <a:p>
                      <a:r>
                        <a:rPr lang="en-GB" dirty="0"/>
                        <a:t>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Per IEEE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5577755"/>
                  </a:ext>
                </a:extLst>
              </a:tr>
              <a:tr h="563729">
                <a:tc>
                  <a:txBody>
                    <a:bodyPr/>
                    <a:lstStyle/>
                    <a:p>
                      <a:r>
                        <a:rPr lang="en-GB" dirty="0"/>
                        <a:t>Single character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2830114"/>
                  </a:ext>
                </a:extLst>
              </a:tr>
              <a:tr h="563729">
                <a:tc>
                  <a:txBody>
                    <a:bodyPr/>
                    <a:lstStyle/>
                    <a:p>
                      <a:r>
                        <a:rPr lang="en-GB" dirty="0"/>
                        <a:t>Message variable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for CAN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message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for CAN messages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591622"/>
                  </a:ext>
                </a:extLst>
              </a:tr>
              <a:tr h="594667">
                <a:tc>
                  <a:txBody>
                    <a:bodyPr/>
                    <a:lstStyle/>
                    <a:p>
                      <a:r>
                        <a:rPr lang="en-GB" dirty="0"/>
                        <a:t>Time variables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for seconds for milliseconds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timer</a:t>
                      </a:r>
                    </a:p>
                    <a:p>
                      <a:r>
                        <a:rPr lang="en-GB" dirty="0" err="1"/>
                        <a:t>mstimer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for Timer in s </a:t>
                      </a:r>
                    </a:p>
                    <a:p>
                      <a:r>
                        <a:rPr lang="en-GB" dirty="0"/>
                        <a:t>for Timer in </a:t>
                      </a:r>
                      <a:r>
                        <a:rPr lang="en-GB" dirty="0" err="1"/>
                        <a:t>ms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6996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88134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ED0A5-DA19-3F7D-3140-15B59D668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Restbus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simulation Basics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A64193-B6E7-9768-C452-0505E2AB8F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Vehicle networks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7261168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609A0A-EC82-518B-78DE-D503075B8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Restbus</a:t>
            </a: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simulation Basics</a:t>
            </a:r>
            <a:endParaRPr lang="en-GB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F10442D-7724-5A78-DCB9-EE0FBFC9FEB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751819" y="1681163"/>
            <a:ext cx="8885215" cy="4642725"/>
          </a:xfrm>
        </p:spPr>
      </p:pic>
    </p:spTree>
    <p:extLst>
      <p:ext uri="{BB962C8B-B14F-4D97-AF65-F5344CB8AC3E}">
        <p14:creationId xmlns:p14="http://schemas.microsoft.com/office/powerpoint/2010/main" val="20981478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609A0A-EC82-518B-78DE-D503075B8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Restbus</a:t>
            </a: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simulation Basics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B698AA-BC41-CF88-6A4E-A3FFB4B934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How to create </a:t>
            </a:r>
            <a:r>
              <a:rPr lang="en-GB" dirty="0" err="1"/>
              <a:t>CANoe</a:t>
            </a:r>
            <a:r>
              <a:rPr lang="en-GB" dirty="0"/>
              <a:t> simulation?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EC4E83-A238-1C4E-0FB1-10431886625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b="1" dirty="0"/>
              <a:t>Using Wizard</a:t>
            </a:r>
          </a:p>
          <a:p>
            <a:r>
              <a:rPr lang="en-GB" dirty="0"/>
              <a:t>Manually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4503082-E4C3-FE1F-5BA6-FFB542383DE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3731182" y="2505074"/>
            <a:ext cx="8026709" cy="4200077"/>
          </a:xfrm>
        </p:spPr>
      </p:pic>
    </p:spTree>
    <p:extLst>
      <p:ext uri="{BB962C8B-B14F-4D97-AF65-F5344CB8AC3E}">
        <p14:creationId xmlns:p14="http://schemas.microsoft.com/office/powerpoint/2010/main" val="38223910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D41AD-BC7B-55D0-5F58-C5CC28767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Restbus</a:t>
            </a: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simulation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CE1AD3-7300-F6BD-B73E-CC45F4156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213" y="1487199"/>
            <a:ext cx="5157787" cy="823912"/>
          </a:xfrm>
        </p:spPr>
        <p:txBody>
          <a:bodyPr/>
          <a:lstStyle/>
          <a:p>
            <a:r>
              <a:rPr lang="en-GB" dirty="0"/>
              <a:t>Configuration using wizard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F1D5D9-F471-DEA7-8DE1-8FF1909CD5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algn="l"/>
            <a:r>
              <a:rPr lang="en-GB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1. Step: Create new configuration with wizard </a:t>
            </a:r>
          </a:p>
          <a:p>
            <a:pPr algn="l"/>
            <a:r>
              <a:rPr lang="en-GB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2. Step: Associate a database </a:t>
            </a:r>
          </a:p>
          <a:p>
            <a:pPr algn="l"/>
            <a:r>
              <a:rPr lang="en-GB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3. Step: </a:t>
            </a:r>
            <a:r>
              <a:rPr lang="en-GB" b="0" i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Add ECUs </a:t>
            </a:r>
            <a:endParaRPr lang="en-GB" b="0" i="0" dirty="0">
              <a:solidFill>
                <a:srgbClr val="000000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GB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4. Step: Set hardware channel </a:t>
            </a:r>
            <a:br>
              <a:rPr lang="en-GB" dirty="0"/>
            </a:b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555E3D-5C82-A42A-8286-80A31E6292D2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algn="l"/>
            <a:r>
              <a:rPr lang="en-GB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5. Step: Complete the configuration</a:t>
            </a:r>
          </a:p>
          <a:p>
            <a:pPr algn="l"/>
            <a:r>
              <a:rPr lang="en-GB" b="0" i="0" dirty="0">
                <a:solidFill>
                  <a:schemeClr val="bg1">
                    <a:lumMod val="65000"/>
                  </a:schemeClr>
                </a:solidFill>
                <a:effectLst/>
                <a:latin typeface="Roboto" panose="02000000000000000000" pitchFamily="2" charset="0"/>
              </a:rPr>
              <a:t>6. Step: Define the </a:t>
            </a:r>
            <a:r>
              <a:rPr lang="en-GB" b="0" i="0" dirty="0" err="1">
                <a:solidFill>
                  <a:schemeClr val="bg1">
                    <a:lumMod val="65000"/>
                  </a:schemeClr>
                </a:solidFill>
                <a:effectLst/>
                <a:latin typeface="Roboto" panose="02000000000000000000" pitchFamily="2" charset="0"/>
              </a:rPr>
              <a:t>Coldstart</a:t>
            </a:r>
            <a:r>
              <a:rPr lang="en-GB" b="0" i="0" dirty="0">
                <a:solidFill>
                  <a:schemeClr val="bg1">
                    <a:lumMod val="65000"/>
                  </a:schemeClr>
                </a:solidFill>
                <a:effectLst/>
                <a:latin typeface="Roboto" panose="02000000000000000000" pitchFamily="2" charset="0"/>
              </a:rPr>
              <a:t> nodes </a:t>
            </a:r>
          </a:p>
          <a:p>
            <a:pPr algn="l"/>
            <a:r>
              <a:rPr lang="en-GB" b="0" i="0" dirty="0">
                <a:solidFill>
                  <a:schemeClr val="bg1">
                    <a:lumMod val="65000"/>
                  </a:schemeClr>
                </a:solidFill>
                <a:effectLst/>
                <a:latin typeface="Roboto" panose="02000000000000000000" pitchFamily="2" charset="0"/>
              </a:rPr>
              <a:t>7. Step: Define Wakeup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73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81660-D4A6-2507-CC2B-65A5013B6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sz="6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369FDD-ED3E-510A-2413-340B2EBF4C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Vehicle networks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35091325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609A0A-EC82-518B-78DE-D503075B8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Restbus</a:t>
            </a: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simulation Basics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EC4E83-A238-1C4E-0FB1-10431886625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Let’s do it live!!!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17495B92-B360-3386-58D9-C16E16ECF33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785645" y="2009174"/>
            <a:ext cx="6569743" cy="3861430"/>
          </a:xfrm>
        </p:spPr>
      </p:pic>
    </p:spTree>
    <p:extLst>
      <p:ext uri="{BB962C8B-B14F-4D97-AF65-F5344CB8AC3E}">
        <p14:creationId xmlns:p14="http://schemas.microsoft.com/office/powerpoint/2010/main" val="2272838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546"/>
    </mc:Choice>
    <mc:Fallback>
      <p:transition spd="slow" advTm="11354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FBBE738-1CF7-A3C0-2571-9C87A0651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FB2572-75E6-7D7F-E81D-2628794A4D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is </a:t>
            </a:r>
            <a:r>
              <a:rPr lang="en-GB" dirty="0" err="1"/>
              <a:t>CANoe</a:t>
            </a:r>
            <a:r>
              <a:rPr lang="en-GB" dirty="0"/>
              <a:t>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5C123F-F9B2-B1BE-44D2-2C002EDB583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en-GB" b="0" i="0" dirty="0">
                <a:solidFill>
                  <a:srgbClr val="3A3E3F"/>
                </a:solidFill>
                <a:effectLst/>
                <a:latin typeface="MarkWeb"/>
              </a:rPr>
              <a:t>Comprehensive software tool for development, testing, and analysis of individual ECUs and entire ECU networks</a:t>
            </a:r>
            <a:endParaRPr lang="en-GB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E209DD5-8B74-8FBF-A33C-EBCA0291BF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Advantages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0CA8DD-AF52-4A78-AB6B-EFEB25ED087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Only one tool for all development and testing tasks</a:t>
            </a:r>
          </a:p>
          <a:p>
            <a:r>
              <a:rPr lang="en-GB" dirty="0"/>
              <a:t>Easy automated testing</a:t>
            </a:r>
          </a:p>
          <a:p>
            <a:r>
              <a:rPr lang="en-GB" dirty="0"/>
              <a:t>Extensive possibilities for simulating and testing ECU diagnostics</a:t>
            </a:r>
          </a:p>
          <a:p>
            <a:r>
              <a:rPr lang="en-GB" dirty="0"/>
              <a:t>Detect and correct error situations early in the development process</a:t>
            </a:r>
          </a:p>
          <a:p>
            <a:r>
              <a:rPr lang="en-GB" dirty="0"/>
              <a:t>User-friendly graphic and text-based evaluation of results</a:t>
            </a:r>
          </a:p>
        </p:txBody>
      </p:sp>
    </p:spTree>
    <p:extLst>
      <p:ext uri="{BB962C8B-B14F-4D97-AF65-F5344CB8AC3E}">
        <p14:creationId xmlns:p14="http://schemas.microsoft.com/office/powerpoint/2010/main" val="1321551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4B873A-D2A5-76EE-DAFE-761889222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774682-7531-3B2D-216A-FEE245C7F1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sz="1600" dirty="0"/>
              <a:t>Video about </a:t>
            </a:r>
            <a:r>
              <a:rPr lang="en-GB" sz="1600" dirty="0" err="1"/>
              <a:t>CANoe</a:t>
            </a:r>
            <a:endParaRPr lang="en-GB" sz="1600" dirty="0"/>
          </a:p>
          <a:p>
            <a:pPr algn="l"/>
            <a:r>
              <a:rPr lang="en-US" sz="1600" i="0" dirty="0">
                <a:solidFill>
                  <a:srgbClr val="0F0F0F"/>
                </a:solidFill>
                <a:effectLst/>
              </a:rPr>
              <a:t>Let’s learn what is </a:t>
            </a:r>
            <a:r>
              <a:rPr lang="en-US" sz="1600" i="0" dirty="0" err="1">
                <a:solidFill>
                  <a:srgbClr val="0F0F0F"/>
                </a:solidFill>
                <a:effectLst/>
              </a:rPr>
              <a:t>CANoe</a:t>
            </a:r>
            <a:r>
              <a:rPr lang="en-US" sz="1600" i="0" dirty="0">
                <a:solidFill>
                  <a:srgbClr val="0F0F0F"/>
                </a:solidFill>
                <a:effectLst/>
              </a:rPr>
              <a:t>  and how to use it in the video: “</a:t>
            </a:r>
            <a:r>
              <a:rPr lang="en-US" sz="1600" i="0" dirty="0">
                <a:solidFill>
                  <a:srgbClr val="0F0F0F"/>
                </a:solidFill>
                <a:effectLst/>
                <a:hlinkClick r:id="rId2"/>
              </a:rPr>
              <a:t>Vector's </a:t>
            </a:r>
            <a:r>
              <a:rPr lang="en-US" sz="1600" i="0" dirty="0" err="1">
                <a:solidFill>
                  <a:srgbClr val="0F0F0F"/>
                </a:solidFill>
                <a:effectLst/>
                <a:hlinkClick r:id="rId2"/>
              </a:rPr>
              <a:t>CANoe</a:t>
            </a:r>
            <a:r>
              <a:rPr lang="en-US" sz="1600" i="0" dirty="0">
                <a:solidFill>
                  <a:srgbClr val="0F0F0F"/>
                </a:solidFill>
                <a:effectLst/>
                <a:hlinkClick r:id="rId2"/>
              </a:rPr>
              <a:t> as Your Problem Solver in Complex Tool Landscapes</a:t>
            </a:r>
            <a:r>
              <a:rPr lang="en-US" sz="1600" i="0" dirty="0">
                <a:solidFill>
                  <a:srgbClr val="0F0F0F"/>
                </a:solidFill>
                <a:effectLst/>
              </a:rPr>
              <a:t>”</a:t>
            </a:r>
          </a:p>
          <a:p>
            <a:pPr algn="l"/>
            <a:r>
              <a:rPr lang="en-US" sz="1600" dirty="0">
                <a:solidFill>
                  <a:srgbClr val="0F0F0F"/>
                </a:solidFill>
              </a:rPr>
              <a:t>Materials for this exercise can be found on Canvas in the Module section named “M01 - Exercise materials”</a:t>
            </a:r>
          </a:p>
          <a:p>
            <a:pPr lvl="1"/>
            <a:r>
              <a:rPr lang="en-US" sz="1600" dirty="0">
                <a:solidFill>
                  <a:srgbClr val="0F0F0F"/>
                </a:solidFill>
              </a:rPr>
              <a:t>From </a:t>
            </a:r>
            <a:r>
              <a:rPr lang="en-US" sz="1600" i="1" dirty="0" err="1">
                <a:solidFill>
                  <a:srgbClr val="0F0F0F"/>
                </a:solidFill>
              </a:rPr>
              <a:t>CAN_Autosar</a:t>
            </a:r>
            <a:r>
              <a:rPr lang="en-US" sz="1600" i="1" dirty="0">
                <a:solidFill>
                  <a:srgbClr val="0F0F0F"/>
                </a:solidFill>
              </a:rPr>
              <a:t> </a:t>
            </a:r>
            <a:r>
              <a:rPr lang="en-US" sz="1600" dirty="0">
                <a:solidFill>
                  <a:srgbClr val="0F0F0F"/>
                </a:solidFill>
              </a:rPr>
              <a:t>folder open </a:t>
            </a:r>
            <a:r>
              <a:rPr lang="en-US" sz="1600" i="1" dirty="0" err="1">
                <a:solidFill>
                  <a:srgbClr val="0F0F0F"/>
                </a:solidFill>
              </a:rPr>
              <a:t>CAN_Autosar.cfg</a:t>
            </a:r>
            <a:endParaRPr lang="en-GB" sz="1600" i="1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C18E2546-F2FA-43D7-AC83-67397932F7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19800" y="1690688"/>
            <a:ext cx="5838459" cy="3058240"/>
          </a:xfrm>
        </p:spPr>
      </p:pic>
    </p:spTree>
    <p:extLst>
      <p:ext uri="{BB962C8B-B14F-4D97-AF65-F5344CB8AC3E}">
        <p14:creationId xmlns:p14="http://schemas.microsoft.com/office/powerpoint/2010/main" val="1694029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730"/>
    </mc:Choice>
    <mc:Fallback>
      <p:transition spd="slow" advTm="5273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4B873A-D2A5-76EE-DAFE-761889222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E465E21-587B-04EA-E5F7-A22BBAAF52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39853" y="1902835"/>
            <a:ext cx="7466767" cy="3777673"/>
          </a:xfr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CE7BF41-0043-D01F-EAFC-758CB2D1F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118764" y="1825625"/>
            <a:ext cx="3235036" cy="4351338"/>
          </a:xfrm>
        </p:spPr>
        <p:txBody>
          <a:bodyPr>
            <a:normAutofit/>
          </a:bodyPr>
          <a:lstStyle/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sr-Cyrl-R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Trace</a:t>
            </a:r>
            <a:r>
              <a:rPr lang="sr-Cyrl-R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r-Cyrl-R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Window</a:t>
            </a:r>
            <a:r>
              <a:rPr lang="sr-Cyrl-R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Measurement Setup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Simulation Setup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Write Window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8178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4B873A-D2A5-76EE-DAFE-761889222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35D6786-3F5C-431D-1F12-ADBA0DC43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014" y="1404072"/>
            <a:ext cx="5157787" cy="823912"/>
          </a:xfrm>
        </p:spPr>
        <p:txBody>
          <a:bodyPr/>
          <a:lstStyle/>
          <a:p>
            <a:r>
              <a:rPr lang="en-GB" dirty="0" err="1"/>
              <a:t>CANoe</a:t>
            </a:r>
            <a:endParaRPr lang="en-GB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8777BC0-F6DF-22A7-585E-66A1B8E54E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/>
          <a:srcRect l="5261" t="19947" r="56854" b="32578"/>
          <a:stretch/>
        </p:blipFill>
        <p:spPr bwMode="auto">
          <a:xfrm>
            <a:off x="467138" y="1568279"/>
            <a:ext cx="5530437" cy="462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C1060B32-ADAC-1642-19C2-177C1D8839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4426" y="1404072"/>
            <a:ext cx="5183188" cy="823912"/>
          </a:xfrm>
        </p:spPr>
        <p:txBody>
          <a:bodyPr/>
          <a:lstStyle/>
          <a:p>
            <a:r>
              <a:rPr lang="en-GB" dirty="0" err="1"/>
              <a:t>CANalyser</a:t>
            </a:r>
            <a:endParaRPr lang="en-GB" dirty="0"/>
          </a:p>
        </p:txBody>
      </p:sp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791E49B2-6F5B-A73C-15DB-C5F392CBE5B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 cstate="print"/>
          <a:srcRect l="45731" t="20800" r="7208" b="31994"/>
          <a:stretch/>
        </p:blipFill>
        <p:spPr bwMode="auto">
          <a:xfrm>
            <a:off x="6194426" y="1629484"/>
            <a:ext cx="5960084" cy="462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91246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3DCA6-DE5E-4C70-7BA0-9AF73354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62606-E7C0-C700-F58C-5CF6CEB30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370444"/>
            <a:ext cx="5157787" cy="823912"/>
          </a:xfrm>
        </p:spPr>
        <p:txBody>
          <a:bodyPr/>
          <a:lstStyle/>
          <a:p>
            <a:r>
              <a:rPr lang="en-GB" dirty="0"/>
              <a:t>Trace window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15553E3-7222-67E1-A7F5-58D28A42242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69725" y="2350703"/>
            <a:ext cx="3742655" cy="3993332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9E55E3-5152-BAB3-F81E-94274902AED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GB" dirty="0"/>
              <a:t>Analysis window for displaying bus activities and events:</a:t>
            </a:r>
          </a:p>
          <a:p>
            <a:r>
              <a:rPr lang="en-GB" dirty="0"/>
              <a:t>Messages, PDUs, signals</a:t>
            </a:r>
          </a:p>
          <a:p>
            <a:r>
              <a:rPr lang="en-GB" dirty="0"/>
              <a:t>System and environment variables</a:t>
            </a:r>
          </a:p>
          <a:p>
            <a:r>
              <a:rPr lang="en-GB" dirty="0"/>
              <a:t>Messages of the transport protocol</a:t>
            </a:r>
          </a:p>
          <a:p>
            <a:r>
              <a:rPr lang="en-GB" dirty="0"/>
              <a:t>Messages of diagnostics services</a:t>
            </a:r>
          </a:p>
          <a:p>
            <a:r>
              <a:rPr lang="en-GB" dirty="0"/>
              <a:t>POC states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1114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8039"/>
    </mc:Choice>
    <mc:Fallback>
      <p:transition spd="slow" advTm="438039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3DCA6-DE5E-4C70-7BA0-9AF73354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CANoe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Basics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E62606-E7C0-C700-F58C-5CF6CEB30D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Trace window - Live demonstration!</a:t>
            </a:r>
          </a:p>
        </p:txBody>
      </p:sp>
    </p:spTree>
    <p:extLst>
      <p:ext uri="{BB962C8B-B14F-4D97-AF65-F5344CB8AC3E}">
        <p14:creationId xmlns:p14="http://schemas.microsoft.com/office/powerpoint/2010/main" val="2497020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347"/>
    </mc:Choice>
    <mc:Fallback>
      <p:transition spd="slow" advTm="36347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780</Words>
  <Application>Microsoft Office PowerPoint</Application>
  <PresentationFormat>Widescreen</PresentationFormat>
  <Paragraphs>167</Paragraphs>
  <Slides>30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-apple-system</vt:lpstr>
      <vt:lpstr>Arial</vt:lpstr>
      <vt:lpstr>Calibri</vt:lpstr>
      <vt:lpstr>Calibri Light</vt:lpstr>
      <vt:lpstr>MarkWeb</vt:lpstr>
      <vt:lpstr>Roboto</vt:lpstr>
      <vt:lpstr>Office Theme</vt:lpstr>
      <vt:lpstr>Vehicle networks infrastructure</vt:lpstr>
      <vt:lpstr>Vehicle networks infrastructure</vt:lpstr>
      <vt:lpstr>CANoe Basics</vt:lpstr>
      <vt:lpstr>CANoe Basics</vt:lpstr>
      <vt:lpstr>CANoe Basics</vt:lpstr>
      <vt:lpstr>CANoe Basics</vt:lpstr>
      <vt:lpstr>CANoe Basics</vt:lpstr>
      <vt:lpstr>CANoe Basics</vt:lpstr>
      <vt:lpstr>CANoe Basics</vt:lpstr>
      <vt:lpstr>CANoe Basics</vt:lpstr>
      <vt:lpstr>CANoe Basics</vt:lpstr>
      <vt:lpstr>CANoe Basics</vt:lpstr>
      <vt:lpstr>CANoe Basics</vt:lpstr>
      <vt:lpstr>CANoe Basic</vt:lpstr>
      <vt:lpstr>CANoe Basics</vt:lpstr>
      <vt:lpstr>CANoe Basics</vt:lpstr>
      <vt:lpstr>CANoe Basics</vt:lpstr>
      <vt:lpstr>CANoe Basics</vt:lpstr>
      <vt:lpstr>CAPL Basics</vt:lpstr>
      <vt:lpstr>CAPL Basics</vt:lpstr>
      <vt:lpstr>CAPL Basics</vt:lpstr>
      <vt:lpstr>CAPL Basics</vt:lpstr>
      <vt:lpstr>CAPL Basics</vt:lpstr>
      <vt:lpstr>CAPL Basics</vt:lpstr>
      <vt:lpstr>CAPL Basics</vt:lpstr>
      <vt:lpstr>Restbus simulation Basics</vt:lpstr>
      <vt:lpstr>Restbus simulation Basics</vt:lpstr>
      <vt:lpstr>Restbus simulation Basics</vt:lpstr>
      <vt:lpstr>Restbus simulation Basics</vt:lpstr>
      <vt:lpstr>Restbus simulation Basics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Vehicle networks infrastructure</dc:title>
  <dc:creator>Slobodan Račanović</dc:creator>
  <cp:lastModifiedBy>Slobodan</cp:lastModifiedBy>
  <cp:revision>32</cp:revision>
  <dcterms:created xsi:type="dcterms:W3CDTF">2022-05-26T08:16:53Z</dcterms:created>
  <dcterms:modified xsi:type="dcterms:W3CDTF">2023-01-15T15:02:13Z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75f25e9-4961-49b9-93b5-e6cb7bcff2b8_Enabled">
    <vt:lpwstr>true</vt:lpwstr>
  </property>
  <property fmtid="{D5CDD505-2E9C-101B-9397-08002B2CF9AE}" pid="3" name="MSIP_Label_875f25e9-4961-49b9-93b5-e6cb7bcff2b8_SetDate">
    <vt:lpwstr>2022-05-26T08:16:53Z</vt:lpwstr>
  </property>
  <property fmtid="{D5CDD505-2E9C-101B-9397-08002B2CF9AE}" pid="4" name="MSIP_Label_875f25e9-4961-49b9-93b5-e6cb7bcff2b8_Method">
    <vt:lpwstr>Standard</vt:lpwstr>
  </property>
  <property fmtid="{D5CDD505-2E9C-101B-9397-08002B2CF9AE}" pid="5" name="MSIP_Label_875f25e9-4961-49b9-93b5-e6cb7bcff2b8_Name">
    <vt:lpwstr>Internal</vt:lpwstr>
  </property>
  <property fmtid="{D5CDD505-2E9C-101B-9397-08002B2CF9AE}" pid="6" name="MSIP_Label_875f25e9-4961-49b9-93b5-e6cb7bcff2b8_SiteId">
    <vt:lpwstr>5638dc0c-ffa2-418f-8078-70f739ff781f</vt:lpwstr>
  </property>
  <property fmtid="{D5CDD505-2E9C-101B-9397-08002B2CF9AE}" pid="7" name="MSIP_Label_875f25e9-4961-49b9-93b5-e6cb7bcff2b8_ActionId">
    <vt:lpwstr>ee2880f1-a6e2-4f2f-8b3d-657221698e3f</vt:lpwstr>
  </property>
  <property fmtid="{D5CDD505-2E9C-101B-9397-08002B2CF9AE}" pid="8" name="MSIP_Label_875f25e9-4961-49b9-93b5-e6cb7bcff2b8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"TTTech - Internal"</vt:lpwstr>
  </property>
</Properties>
</file>

<file path=docProps/thumbnail.jpeg>
</file>